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0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1350" cy="706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4861123" cy="1819994"/>
          </a:xfrm>
        </p:spPr>
        <p:txBody>
          <a:bodyPr>
            <a:normAutofit/>
          </a:bodyPr>
          <a:lstStyle/>
          <a:p>
            <a:r>
              <a:rPr lang="uk-UA" sz="4800" dirty="0">
                <a:solidFill>
                  <a:schemeClr val="tx2">
                    <a:lumMod val="75000"/>
                  </a:schemeClr>
                </a:solidFill>
              </a:rPr>
              <a:t>З вершин і низин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2870820" cy="409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2230542"/>
            <a:ext cx="2588493" cy="396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14054"/>
            <a:ext cx="2592288" cy="303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856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-98425"/>
            <a:ext cx="10802938" cy="706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62" y="548680"/>
            <a:ext cx="443143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«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жидівських</a:t>
            </a:r>
            <a:r>
              <a:rPr lang="ru-RU" dirty="0"/>
              <a:t> </a:t>
            </a:r>
            <a:r>
              <a:rPr lang="ru-RU" dirty="0" err="1"/>
              <a:t>мелодій</a:t>
            </a:r>
            <a:r>
              <a:rPr lang="ru-RU" dirty="0" smtClean="0"/>
              <a:t>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 err="1" smtClean="0"/>
              <a:t>Самбатіон</a:t>
            </a:r>
            <a:endParaRPr lang="ru-RU" dirty="0"/>
          </a:p>
          <a:p>
            <a:r>
              <a:rPr lang="ru-RU" dirty="0" err="1" smtClean="0"/>
              <a:t>Пір'я</a:t>
            </a:r>
            <a:endParaRPr lang="ru-RU" dirty="0"/>
          </a:p>
          <a:p>
            <a:r>
              <a:rPr lang="ru-RU" dirty="0" err="1" smtClean="0"/>
              <a:t>Асиміляторам</a:t>
            </a:r>
            <a:endParaRPr lang="ru-RU" dirty="0"/>
          </a:p>
          <a:p>
            <a:r>
              <a:rPr lang="ru-RU" dirty="0" err="1"/>
              <a:t>Заповіт</a:t>
            </a:r>
            <a:r>
              <a:rPr lang="ru-RU" dirty="0"/>
              <a:t> </a:t>
            </a:r>
            <a:r>
              <a:rPr lang="ru-RU" dirty="0" smtClean="0"/>
              <a:t>Якова</a:t>
            </a:r>
            <a:endParaRPr lang="uk-U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273261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497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-98425"/>
            <a:ext cx="10802938" cy="706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788024" cy="1143000"/>
          </a:xfrm>
        </p:spPr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ru-RU" dirty="0" err="1"/>
              <a:t>Легенди</a:t>
            </a:r>
            <a:r>
              <a:rPr lang="ru-RU" dirty="0" smtClean="0"/>
              <a:t>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Смерть </a:t>
            </a:r>
            <a:r>
              <a:rPr lang="ru-RU" dirty="0" err="1"/>
              <a:t>Каїна</a:t>
            </a:r>
            <a:endParaRPr lang="ru-RU" dirty="0"/>
          </a:p>
          <a:p>
            <a:r>
              <a:rPr lang="ru-RU" dirty="0" err="1"/>
              <a:t>П'яниця</a:t>
            </a:r>
            <a:endParaRPr lang="ru-RU" dirty="0"/>
          </a:p>
          <a:p>
            <a:r>
              <a:rPr lang="ru-RU" dirty="0" err="1"/>
              <a:t>Цар</a:t>
            </a:r>
            <a:r>
              <a:rPr lang="ru-RU" dirty="0"/>
              <a:t> і аскет</a:t>
            </a:r>
          </a:p>
          <a:p>
            <a:r>
              <a:rPr lang="ru-RU" dirty="0" err="1"/>
              <a:t>Індійська</a:t>
            </a:r>
            <a:r>
              <a:rPr lang="ru-RU" dirty="0"/>
              <a:t> легенда.</a:t>
            </a:r>
            <a:endParaRPr lang="uk-U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86196"/>
            <a:ext cx="3995936" cy="517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291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-98425"/>
            <a:ext cx="10802938" cy="706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«Панські жарти»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835" y="565068"/>
            <a:ext cx="2073165" cy="245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60820"/>
            <a:ext cx="2286513" cy="394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19212"/>
            <a:ext cx="1658671" cy="240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209" y="3428999"/>
            <a:ext cx="1872208" cy="266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471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-98425"/>
            <a:ext cx="10802938" cy="706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30" y="274638"/>
            <a:ext cx="4530264" cy="1143000"/>
          </a:xfrm>
        </p:spPr>
        <p:txBody>
          <a:bodyPr/>
          <a:lstStyle/>
          <a:p>
            <a:r>
              <a:rPr lang="uk-UA" dirty="0"/>
              <a:t>З вершин і низин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4572794" cy="485740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«З вершин і низин» —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збірка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творів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Івана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Франка. Є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зразком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громадянської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лірики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Вперше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збірку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видано 1887 року, друге,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перероблене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доповнене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видання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— 1893 року.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6452"/>
            <a:ext cx="3739505" cy="567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04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-98425"/>
            <a:ext cx="10802938" cy="706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788024" cy="114300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Ідея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збірки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4572000" cy="4857403"/>
          </a:xfrm>
        </p:spPr>
        <p:txBody>
          <a:bodyPr/>
          <a:lstStyle/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Ідеєю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збірки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є голос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гніву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болю,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заклик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боротьби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за народ, за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щасливе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майбутнє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Іван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Франко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вірив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ідеї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боротьби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і закликав до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цієї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боротьби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57218"/>
            <a:ext cx="360045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58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-98425"/>
            <a:ext cx="10802938" cy="706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572794" cy="1143000"/>
          </a:xfrm>
        </p:spPr>
        <p:txBody>
          <a:bodyPr/>
          <a:lstStyle/>
          <a:p>
            <a:r>
              <a:rPr lang="uk-UA" dirty="0"/>
              <a:t>Зміст збірки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1"/>
            <a:ext cx="4427984" cy="4493096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«Укладаючи матеріал для </a:t>
            </a:r>
            <a:r>
              <a:rPr lang="uk-UA" dirty="0" err="1"/>
              <a:t>сеї</a:t>
            </a:r>
            <a:r>
              <a:rPr lang="uk-UA" dirty="0"/>
              <a:t> книжки, — писав І.Франко у </a:t>
            </a:r>
            <a:r>
              <a:rPr lang="uk-UA" dirty="0" err="1"/>
              <a:t>„Передньому</a:t>
            </a:r>
            <a:r>
              <a:rPr lang="uk-UA" dirty="0"/>
              <a:t> слові“, — я покинув думку про хронологічний порядок, зовсім не пригожий в книжці так різномастого змісту, котрій, проте, хотілось мені придати яку-таку артистичну суцільність</a:t>
            </a:r>
            <a:r>
              <a:rPr lang="uk-UA" dirty="0" smtClean="0"/>
              <a:t>».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77056"/>
            <a:ext cx="42862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850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-98425"/>
            <a:ext cx="10802938" cy="706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4355976" cy="5544616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Збірка складається з семи великих розділів. У перших трьох розділах — «</a:t>
            </a:r>
            <a:r>
              <a:rPr lang="en-US" dirty="0"/>
              <a:t>De </a:t>
            </a:r>
            <a:r>
              <a:rPr lang="en-US" dirty="0" err="1"/>
              <a:t>profundis</a:t>
            </a:r>
            <a:r>
              <a:rPr lang="en-US" dirty="0"/>
              <a:t>», «</a:t>
            </a:r>
            <a:r>
              <a:rPr lang="uk-UA" dirty="0"/>
              <a:t>Профілі і маски» та «Сонети» — зібрано ліричні твори, в чотирьох останніх — «Галицькі образки», «Із </a:t>
            </a:r>
            <a:r>
              <a:rPr lang="uk-UA" dirty="0" err="1"/>
              <a:t>жидівських</a:t>
            </a:r>
            <a:r>
              <a:rPr lang="uk-UA" dirty="0"/>
              <a:t> мелодій», «Панські жарти» та «Легенди» — твори епічні.</a:t>
            </a:r>
          </a:p>
          <a:p>
            <a:endParaRPr lang="uk-UA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8"/>
            <a:ext cx="3707904" cy="528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914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-98425"/>
            <a:ext cx="10802938" cy="706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5594" cy="1143000"/>
          </a:xfrm>
        </p:spPr>
        <p:txBody>
          <a:bodyPr/>
          <a:lstStyle/>
          <a:p>
            <a:r>
              <a:rPr lang="en-US" dirty="0"/>
              <a:t>«De </a:t>
            </a:r>
            <a:r>
              <a:rPr lang="en-US" dirty="0" err="1"/>
              <a:t>profundis</a:t>
            </a:r>
            <a:r>
              <a:rPr lang="en-US" dirty="0"/>
              <a:t>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2800" dirty="0"/>
              <a:t>Цикл поезій «Веснянки»</a:t>
            </a:r>
            <a:endParaRPr lang="en-US" sz="2800" dirty="0" smtClean="0"/>
          </a:p>
          <a:p>
            <a:r>
              <a:rPr lang="uk-UA" sz="2800" dirty="0" smtClean="0"/>
              <a:t>Осінні </a:t>
            </a:r>
            <a:r>
              <a:rPr lang="uk-UA" sz="2800" dirty="0"/>
              <a:t>думи</a:t>
            </a:r>
          </a:p>
          <a:p>
            <a:r>
              <a:rPr lang="uk-UA" sz="2800" dirty="0" smtClean="0"/>
              <a:t>Скорбні </a:t>
            </a:r>
            <a:r>
              <a:rPr lang="uk-UA" sz="2800" dirty="0"/>
              <a:t>пісні</a:t>
            </a:r>
          </a:p>
          <a:p>
            <a:r>
              <a:rPr lang="uk-UA" sz="2800" dirty="0" smtClean="0"/>
              <a:t>Нічні </a:t>
            </a:r>
            <a:r>
              <a:rPr lang="uk-UA" sz="2800" dirty="0"/>
              <a:t>думи</a:t>
            </a:r>
          </a:p>
          <a:p>
            <a:r>
              <a:rPr lang="uk-UA" sz="2800" dirty="0" smtClean="0"/>
              <a:t>Думи </a:t>
            </a:r>
            <a:r>
              <a:rPr lang="uk-UA" sz="2800" dirty="0"/>
              <a:t>пролетарія</a:t>
            </a:r>
          </a:p>
          <a:p>
            <a:r>
              <a:rPr lang="en-US" sz="2800" dirty="0" smtClean="0"/>
              <a:t>Excelsior!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48367"/>
            <a:ext cx="42862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816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-98425"/>
            <a:ext cx="10802938" cy="706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4249266" cy="114300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«</a:t>
            </a:r>
            <a:r>
              <a:rPr lang="uk-UA" sz="3600" dirty="0"/>
              <a:t>Профілі і маски</a:t>
            </a:r>
            <a:r>
              <a:rPr lang="uk-UA" sz="3600" dirty="0" smtClean="0"/>
              <a:t>»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3960440" cy="4137323"/>
          </a:xfrm>
        </p:spPr>
        <p:txBody>
          <a:bodyPr>
            <a:normAutofit fontScale="40000" lnSpcReduction="20000"/>
          </a:bodyPr>
          <a:lstStyle/>
          <a:p>
            <a:r>
              <a:rPr lang="uk-UA" sz="11100" dirty="0" smtClean="0"/>
              <a:t>Поет</a:t>
            </a:r>
            <a:endParaRPr lang="uk-UA" sz="11100" dirty="0"/>
          </a:p>
          <a:p>
            <a:r>
              <a:rPr lang="uk-UA" sz="11100" dirty="0" smtClean="0"/>
              <a:t>Україна</a:t>
            </a:r>
            <a:endParaRPr lang="uk-UA" sz="11100" dirty="0"/>
          </a:p>
          <a:p>
            <a:r>
              <a:rPr lang="uk-UA" sz="11100" dirty="0" smtClean="0"/>
              <a:t>Картка </a:t>
            </a:r>
            <a:r>
              <a:rPr lang="uk-UA" sz="11100" dirty="0"/>
              <a:t>любові</a:t>
            </a:r>
          </a:p>
          <a:p>
            <a:r>
              <a:rPr lang="uk-UA" sz="11100" dirty="0" smtClean="0"/>
              <a:t>Знайомим </a:t>
            </a:r>
            <a:r>
              <a:rPr lang="uk-UA" sz="11100" dirty="0"/>
              <a:t>і незнайомим</a:t>
            </a:r>
          </a:p>
          <a:p>
            <a:r>
              <a:rPr lang="uk-UA" sz="11100" dirty="0" smtClean="0"/>
              <a:t>Оси</a:t>
            </a:r>
            <a:endParaRPr lang="uk-UA" sz="11100" dirty="0"/>
          </a:p>
          <a:p>
            <a:endParaRPr lang="uk-UA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92695"/>
            <a:ext cx="3599673" cy="545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01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-98425"/>
            <a:ext cx="10802938" cy="706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5243"/>
            <a:ext cx="4115594" cy="849501"/>
          </a:xfrm>
        </p:spPr>
        <p:txBody>
          <a:bodyPr>
            <a:normAutofit/>
          </a:bodyPr>
          <a:lstStyle/>
          <a:p>
            <a:r>
              <a:rPr lang="uk-UA" dirty="0"/>
              <a:t>«Сонети</a:t>
            </a:r>
            <a:r>
              <a:rPr lang="uk-UA" dirty="0" smtClean="0"/>
              <a:t>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31722"/>
            <a:ext cx="3682752" cy="2116832"/>
          </a:xfrm>
        </p:spPr>
        <p:txBody>
          <a:bodyPr>
            <a:normAutofit/>
          </a:bodyPr>
          <a:lstStyle/>
          <a:p>
            <a:endParaRPr lang="uk-UA" dirty="0"/>
          </a:p>
          <a:p>
            <a:r>
              <a:rPr lang="uk-UA" dirty="0" smtClean="0"/>
              <a:t>Вольні </a:t>
            </a:r>
            <a:r>
              <a:rPr lang="uk-UA" dirty="0"/>
              <a:t>сонети</a:t>
            </a:r>
          </a:p>
          <a:p>
            <a:r>
              <a:rPr lang="uk-UA" dirty="0" smtClean="0"/>
              <a:t>Тюремні сонети</a:t>
            </a:r>
            <a:endParaRPr lang="uk-UA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86" y="3127215"/>
            <a:ext cx="2522252" cy="287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549" y="908720"/>
            <a:ext cx="2785126" cy="197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977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-98425"/>
            <a:ext cx="10802938" cy="706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642194"/>
          </a:xfrm>
        </p:spPr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ru-RU" dirty="0" err="1"/>
              <a:t>Галицькі</a:t>
            </a:r>
            <a:r>
              <a:rPr lang="ru-RU" dirty="0"/>
              <a:t> образки</a:t>
            </a:r>
            <a:r>
              <a:rPr lang="ru-RU" dirty="0" smtClean="0"/>
              <a:t>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В шинку</a:t>
            </a:r>
          </a:p>
          <a:p>
            <a:r>
              <a:rPr lang="ru-RU" dirty="0"/>
              <a:t>Максим </a:t>
            </a:r>
            <a:r>
              <a:rPr lang="ru-RU" dirty="0" err="1"/>
              <a:t>Цюник</a:t>
            </a:r>
            <a:endParaRPr lang="ru-RU" dirty="0"/>
          </a:p>
          <a:p>
            <a:r>
              <a:rPr lang="ru-RU" dirty="0"/>
              <a:t>Галаган</a:t>
            </a:r>
          </a:p>
          <a:p>
            <a:r>
              <a:rPr lang="ru-RU" dirty="0"/>
              <a:t>Гадки на </a:t>
            </a:r>
            <a:r>
              <a:rPr lang="ru-RU" dirty="0" err="1"/>
              <a:t>межі</a:t>
            </a: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150" y="980728"/>
            <a:ext cx="298066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9352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249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 вершин і низин</vt:lpstr>
      <vt:lpstr>З вершин і низин</vt:lpstr>
      <vt:lpstr>Ідея збірки</vt:lpstr>
      <vt:lpstr>Зміст збірки</vt:lpstr>
      <vt:lpstr>Презентация PowerPoint</vt:lpstr>
      <vt:lpstr>«De profundis»</vt:lpstr>
      <vt:lpstr>«Профілі і маски»</vt:lpstr>
      <vt:lpstr>«Сонети»</vt:lpstr>
      <vt:lpstr>«Галицькі образки»</vt:lpstr>
      <vt:lpstr>«Із жидівських мелодій»</vt:lpstr>
      <vt:lpstr>«Легенди»</vt:lpstr>
      <vt:lpstr>«Панські жарти»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 вершин і низин</dc:title>
  <dc:creator>Пользователь</dc:creator>
  <cp:lastModifiedBy>Пользователь</cp:lastModifiedBy>
  <cp:revision>8</cp:revision>
  <dcterms:created xsi:type="dcterms:W3CDTF">2011-11-13T18:45:28Z</dcterms:created>
  <dcterms:modified xsi:type="dcterms:W3CDTF">2011-11-13T20:43:42Z</dcterms:modified>
</cp:coreProperties>
</file>